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aleway"/>
      <p:regular r:id="rId66"/>
      <p:bold r:id="rId67"/>
      <p:italic r:id="rId68"/>
      <p:boldItalic r:id="rId69"/>
    </p:embeddedFont>
    <p:embeddedFont>
      <p:font typeface="Roboto"/>
      <p:regular r:id="rId70"/>
      <p:bold r:id="rId71"/>
      <p:italic r:id="rId72"/>
      <p:boldItalic r:id="rId73"/>
    </p:embeddedFont>
    <p:embeddedFont>
      <p:font typeface="Nunito"/>
      <p:regular r:id="rId74"/>
      <p:bold r:id="rId75"/>
      <p:italic r:id="rId76"/>
      <p:boldItalic r:id="rId77"/>
    </p:embeddedFont>
    <p:embeddedFont>
      <p:font typeface="Lato"/>
      <p:regular r:id="rId78"/>
      <p:bold r:id="rId79"/>
      <p:italic r:id="rId80"/>
      <p:boldItalic r:id="rId81"/>
    </p:embeddedFont>
    <p:embeddedFont>
      <p:font typeface="Montserra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6" roundtripDataSignature="AMtx7miHYxFWbZp28eqW1Wviidv3j29Q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95C2F4-249E-49C0-8D50-6DFBED3272C5}">
  <a:tblStyle styleId="{EF95C2F4-249E-49C0-8D50-6DFBED3272C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Montserrat-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2" Type="http://schemas.openxmlformats.org/officeDocument/2006/relationships/font" Target="fonts/Montserrat-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Nunito-bold.fntdata"/><Relationship Id="rId30" Type="http://schemas.openxmlformats.org/officeDocument/2006/relationships/slide" Target="slides/slide24.xml"/><Relationship Id="rId74" Type="http://schemas.openxmlformats.org/officeDocument/2006/relationships/font" Target="fonts/Nunito-regular.fntdata"/><Relationship Id="rId33" Type="http://schemas.openxmlformats.org/officeDocument/2006/relationships/slide" Target="slides/slide27.xml"/><Relationship Id="rId77" Type="http://schemas.openxmlformats.org/officeDocument/2006/relationships/font" Target="fonts/Nunito-boldItalic.fntdata"/><Relationship Id="rId32" Type="http://schemas.openxmlformats.org/officeDocument/2006/relationships/slide" Target="slides/slide26.xml"/><Relationship Id="rId76" Type="http://schemas.openxmlformats.org/officeDocument/2006/relationships/font" Target="fonts/Nunito-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italic.fntdata"/><Relationship Id="rId23" Type="http://schemas.openxmlformats.org/officeDocument/2006/relationships/slide" Target="slides/slide17.xml"/><Relationship Id="rId67" Type="http://schemas.openxmlformats.org/officeDocument/2006/relationships/font" Target="fonts/Ralew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20d3239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120d3239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3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gif"/><Relationship Id="rId4" Type="http://schemas.openxmlformats.org/officeDocument/2006/relationships/image" Target="../media/image33.gif"/><Relationship Id="rId5" Type="http://schemas.openxmlformats.org/officeDocument/2006/relationships/image" Target="../media/image27.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openai.com/index/sora/" TargetMode="External"/><Relationship Id="rId4" Type="http://schemas.openxmlformats.org/officeDocument/2006/relationships/hyperlink" Target="https://openai.com/index/video-generation-models-as-world-simulators/" TargetMode="External"/><Relationship Id="rId5" Type="http://schemas.openxmlformats.org/officeDocument/2006/relationships/hyperlink" Target="http://drive.google.com/file/d/1EwS0udyeL2sPzuytip9ray1eo8IyNi2f/view" TargetMode="External"/><Relationship Id="rId6"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yann.lecun.com/exdb/publis/pdf/lecun-01a.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gif"/><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hyperlink" Target="https://towardsdatascience.com/illustrated-10-cnn-architectures-95d78ace614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xiv.org/pdf/1409.1556.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journalofbigdata.springeropen.com/track/pdf/10.1186/s40537-019-0197-0.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hyperlink" Target="https://arxiv.org/pdf/1801.02929.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hyperlink" Target="https://www.nature.com/articles/s41598-019-52737-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stepup.ai/test_time_data_augmenta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tensorflow.org/tensorboard?hl=es-41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colab.research.google.com/drive/1hVI95l10Os64jXuc8iKBenwEU7OB9ZL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6.jpg"/><Relationship Id="rId9" Type="http://schemas.openxmlformats.org/officeDocument/2006/relationships/hyperlink" Target="https://www.image-net.org/update-mar-11-2021.php" TargetMode="External"/><Relationship Id="rId5" Type="http://schemas.openxmlformats.org/officeDocument/2006/relationships/image" Target="../media/image5.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4651947" y="21636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pic>
        <p:nvPicPr>
          <p:cNvPr id="171" name="Google Shape;171;p12"/>
          <p:cNvPicPr preferRelativeResize="0"/>
          <p:nvPr/>
        </p:nvPicPr>
        <p:blipFill rotWithShape="1">
          <a:blip r:embed="rId4">
            <a:alphaModFix/>
          </a:blip>
          <a:srcRect b="0" l="0" r="0" t="0"/>
          <a:stretch/>
        </p:blipFill>
        <p:spPr>
          <a:xfrm>
            <a:off x="410375" y="2251975"/>
            <a:ext cx="3728377" cy="162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7" name="Google Shape;177;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8" name="Google Shape;178;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sp>
        <p:nvSpPr>
          <p:cNvPr id="183" name="Google Shape;183;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4" name="Google Shape;184;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5" name="Google Shape;185;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1" name="Google Shape;191;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2" name="Google Shape;192;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8" name="Google Shape;198;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9" name="Google Shape;199;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5" name="Google Shape;205;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6" name="Google Shape;206;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7" name="Google Shape;207;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3" name="Google Shape;213;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4" name="Google Shape;214;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5" name="Google Shape;215;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1" name="Google Shape;221;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 segmentación capaz de generalizar sobre objetos y clases sobre las que no fue entrenado. Fue desarrollado por Meta.</a:t>
            </a:r>
            <a:endParaRPr b="0" i="0" sz="1400" u="none" cap="none" strike="noStrike">
              <a:solidFill>
                <a:srgbClr val="000000"/>
              </a:solidFill>
              <a:latin typeface="Montserrat"/>
              <a:ea typeface="Montserrat"/>
              <a:cs typeface="Montserrat"/>
              <a:sym typeface="Montserrat"/>
            </a:endParaRPr>
          </a:p>
        </p:txBody>
      </p:sp>
      <p:pic>
        <p:nvPicPr>
          <p:cNvPr id="222" name="Google Shape;222;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3" name="Google Shape;223;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4" name="Google Shape;224;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5" name="Google Shape;225;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Presentación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120d3239e3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31" name="Google Shape;231;g2120d3239e3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Sora </a:t>
            </a:r>
            <a:r>
              <a:rPr b="0" i="0" lang="es" sz="1200" u="none" cap="none" strike="noStrike">
                <a:solidFill>
                  <a:schemeClr val="accent1"/>
                </a:solidFill>
                <a:latin typeface="Montserrat"/>
                <a:ea typeface="Montserrat"/>
                <a:cs typeface="Montserrat"/>
                <a:sym typeface="Montserrat"/>
              </a:rPr>
              <a:t>es un modelo desarrollado por OpenAI que puede transformar descripciones de texto en videos super realistas.</a:t>
            </a:r>
            <a:endParaRPr b="0" i="0" sz="1400" u="none" cap="none" strike="noStrike">
              <a:solidFill>
                <a:srgbClr val="000000"/>
              </a:solidFill>
              <a:latin typeface="Montserrat"/>
              <a:ea typeface="Montserrat"/>
              <a:cs typeface="Montserrat"/>
              <a:sym typeface="Montserrat"/>
            </a:endParaRPr>
          </a:p>
        </p:txBody>
      </p:sp>
      <p:sp>
        <p:nvSpPr>
          <p:cNvPr id="232" name="Google Shape;232;g2120d3239e3_0_0"/>
          <p:cNvSpPr txBox="1"/>
          <p:nvPr/>
        </p:nvSpPr>
        <p:spPr>
          <a:xfrm>
            <a:off x="102375" y="47433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3"/>
              </a:rPr>
              <a:t>https://openai.com/index/sora/</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4"/>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pic>
        <p:nvPicPr>
          <p:cNvPr id="233" name="Google Shape;233;g2120d3239e3_0_0" title="prompt_a_movie_ trailer.mp4">
            <a:hlinkClick r:id="rId5"/>
          </p:cNvPr>
          <p:cNvPicPr preferRelativeResize="0"/>
          <p:nvPr/>
        </p:nvPicPr>
        <p:blipFill rotWithShape="1">
          <a:blip r:embed="rId6">
            <a:alphaModFix/>
          </a:blip>
          <a:srcRect b="0" l="0" r="0" t="0"/>
          <a:stretch/>
        </p:blipFill>
        <p:spPr>
          <a:xfrm>
            <a:off x="299713" y="1881700"/>
            <a:ext cx="5344627" cy="2861600"/>
          </a:xfrm>
          <a:prstGeom prst="rect">
            <a:avLst/>
          </a:prstGeom>
          <a:noFill/>
          <a:ln>
            <a:noFill/>
          </a:ln>
        </p:spPr>
      </p:pic>
      <p:sp>
        <p:nvSpPr>
          <p:cNvPr id="234" name="Google Shape;234;g2120d3239e3_0_0"/>
          <p:cNvSpPr txBox="1"/>
          <p:nvPr/>
        </p:nvSpPr>
        <p:spPr>
          <a:xfrm>
            <a:off x="5834750" y="1931750"/>
            <a:ext cx="3000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Prompt:</a:t>
            </a:r>
            <a:endParaRPr b="1" i="0" sz="1200" u="none" cap="none" strike="noStrike">
              <a:solidFill>
                <a:schemeClr val="accen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A movie trailer featuring the adventures of the 30-year-old space man wearing a red wool knitted motorcycle helmet, blue sky, salt desert, cinematic style, shot on 35 mm film, vivid colors.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40" name="Google Shape;24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46" name="Google Shape;246;p20"/>
          <p:cNvGrpSpPr/>
          <p:nvPr/>
        </p:nvGrpSpPr>
        <p:grpSpPr>
          <a:xfrm>
            <a:off x="727650" y="2021320"/>
            <a:ext cx="3444007" cy="2470149"/>
            <a:chOff x="442193" y="1626466"/>
            <a:chExt cx="3444007" cy="2470149"/>
          </a:xfrm>
        </p:grpSpPr>
        <p:pic>
          <p:nvPicPr>
            <p:cNvPr descr="https://miro.medium.com/max/875/1*5ciREAL7xdyXcD-cSRP7Jw.png" id="247" name="Google Shape;24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48" name="Google Shape;24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49" name="Google Shape;24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50" name="Google Shape;25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51" name="Google Shape;25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7" name="Google Shape;25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63" name="Google Shape;26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69" name="Google Shape;26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70" name="Google Shape;27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76" name="Google Shape;27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82" name="Google Shape;28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83" name="Google Shape;28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84" name="Google Shape;284;p23"/>
          <p:cNvCxnSpPr>
            <a:stCxn id="281" idx="3"/>
            <a:endCxn id="28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85" name="Google Shape;285;p23"/>
          <p:cNvCxnSpPr>
            <a:stCxn id="282" idx="3"/>
            <a:endCxn id="28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86" name="Google Shape;28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87" name="Google Shape;28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88" name="Google Shape;28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89" name="Google Shape;28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95" name="Google Shape;29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96" name="Google Shape;296;p24"/>
          <p:cNvSpPr txBox="1"/>
          <p:nvPr/>
        </p:nvSpPr>
        <p:spPr>
          <a:xfrm>
            <a:off x="168267" y="1251000"/>
            <a:ext cx="3953233" cy="3948004"/>
          </a:xfrm>
          <a:prstGeom prst="rect">
            <a:avLst/>
          </a:prstGeom>
          <a:blipFill rotWithShape="1">
            <a:blip r:embed="rId4">
              <a:alphaModFix/>
            </a:blip>
            <a:stretch>
              <a:fillRect b="-135" l="-141"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02" name="Google Shape;30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303" name="Google Shape;30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304" name="Google Shape;30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 name="Google Shape;30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6" name="Google Shape;30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2 o 3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2" name="Google Shape;31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13" name="Google Shape;31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9" name="Google Shape;31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20" name="Google Shape;32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26" name="Google Shape;32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27" name="Google Shape;32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33" name="Google Shape;333;p29"/>
          <p:cNvGraphicFramePr/>
          <p:nvPr/>
        </p:nvGraphicFramePr>
        <p:xfrm>
          <a:off x="1021773" y="1455453"/>
          <a:ext cx="3000000" cy="3000000"/>
        </p:xfrm>
        <a:graphic>
          <a:graphicData uri="http://schemas.openxmlformats.org/drawingml/2006/table">
            <a:tbl>
              <a:tblPr bandRow="1" firstRow="1">
                <a:noFill/>
                <a:tableStyleId>{EF95C2F4-249E-49C0-8D50-6DFBED3272C5}</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39" name="Google Shape;33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45" name="Google Shape;34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46" name="Google Shape;34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52" name="Google Shape;35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53" name="Google Shape;35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54" name="Google Shape;35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55" name="Google Shape;35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61" name="Google Shape;361;p33"/>
          <p:cNvGraphicFramePr/>
          <p:nvPr/>
        </p:nvGraphicFramePr>
        <p:xfrm>
          <a:off x="869516" y="1379252"/>
          <a:ext cx="3000000" cy="3000000"/>
        </p:xfrm>
        <a:graphic>
          <a:graphicData uri="http://schemas.openxmlformats.org/drawingml/2006/table">
            <a:tbl>
              <a:tblPr bandRow="1" firstRow="1">
                <a:noFill/>
                <a:tableStyleId>{EF95C2F4-249E-49C0-8D50-6DFBED3272C5}</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7" name="Google Shape;367;p34"/>
          <p:cNvGraphicFramePr/>
          <p:nvPr/>
        </p:nvGraphicFramePr>
        <p:xfrm>
          <a:off x="1203000" y="2002388"/>
          <a:ext cx="3000000" cy="3000000"/>
        </p:xfrm>
        <a:graphic>
          <a:graphicData uri="http://schemas.openxmlformats.org/drawingml/2006/table">
            <a:tbl>
              <a:tblPr>
                <a:noFill/>
                <a:tableStyleId>{EF95C2F4-249E-49C0-8D50-6DFBED3272C5}</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8" name="Google Shape;368;p34"/>
          <p:cNvGraphicFramePr/>
          <p:nvPr/>
        </p:nvGraphicFramePr>
        <p:xfrm>
          <a:off x="6653525" y="2794813"/>
          <a:ext cx="3000000" cy="3000000"/>
        </p:xfrm>
        <a:graphic>
          <a:graphicData uri="http://schemas.openxmlformats.org/drawingml/2006/table">
            <a:tbl>
              <a:tblPr>
                <a:noFill/>
                <a:tableStyleId>{EF95C2F4-249E-49C0-8D50-6DFBED3272C5}</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69" name="Google Shape;36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70" name="Google Shape;37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71" name="Google Shape;37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72" name="Google Shape;37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78" name="Google Shape;378;p35"/>
          <p:cNvGraphicFramePr/>
          <p:nvPr/>
        </p:nvGraphicFramePr>
        <p:xfrm>
          <a:off x="388700" y="2002388"/>
          <a:ext cx="3000000" cy="3000000"/>
        </p:xfrm>
        <a:graphic>
          <a:graphicData uri="http://schemas.openxmlformats.org/drawingml/2006/table">
            <a:tbl>
              <a:tblPr>
                <a:noFill/>
                <a:tableStyleId>{EF95C2F4-249E-49C0-8D50-6DFBED3272C5}</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79" name="Google Shape;379;p35"/>
          <p:cNvGraphicFramePr/>
          <p:nvPr/>
        </p:nvGraphicFramePr>
        <p:xfrm>
          <a:off x="7886375" y="2794813"/>
          <a:ext cx="3000000" cy="3000000"/>
        </p:xfrm>
        <a:graphic>
          <a:graphicData uri="http://schemas.openxmlformats.org/drawingml/2006/table">
            <a:tbl>
              <a:tblPr>
                <a:noFill/>
                <a:tableStyleId>{EF95C2F4-249E-49C0-8D50-6DFBED3272C5}</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80" name="Google Shape;38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81" name="Google Shape;38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82" name="Google Shape;382;p35"/>
          <p:cNvGraphicFramePr/>
          <p:nvPr/>
        </p:nvGraphicFramePr>
        <p:xfrm>
          <a:off x="4606888" y="2398601"/>
          <a:ext cx="3000000" cy="3000000"/>
        </p:xfrm>
        <a:graphic>
          <a:graphicData uri="http://schemas.openxmlformats.org/drawingml/2006/table">
            <a:tbl>
              <a:tblPr>
                <a:noFill/>
                <a:tableStyleId>{EF95C2F4-249E-49C0-8D50-6DFBED3272C5}</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83" name="Google Shape;38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4" name="Google Shape;38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85" name="Google Shape;38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6" name="Google Shape;38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Kaggle, SageMaker Studio Lab, etc.</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92" name="Google Shape;39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98" name="Google Shape;39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99" name="Google Shape;39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00" name="Google Shape;40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401" name="Google Shape;40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407" name="Google Shape;40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13" name="Google Shape;41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14" name="Google Shape;41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20" name="Google Shape;42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26" name="Google Shape;42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32" name="Google Shape;43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38" name="Google Shape;43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39" name="Google Shape;43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40" name="Google Shape;44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46" name="Google Shape;44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47" name="Google Shape;44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48" name="Google Shape;44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54" name="Google Shape;45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55" name="Google Shape;45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61" name="Google Shape;46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62" name="Google Shape;46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68" name="Google Shape;46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69" name="Google Shape;469;p44"/>
          <p:cNvGrpSpPr/>
          <p:nvPr/>
        </p:nvGrpSpPr>
        <p:grpSpPr>
          <a:xfrm>
            <a:off x="727650" y="2106900"/>
            <a:ext cx="3220175" cy="2342724"/>
            <a:chOff x="727650" y="2106900"/>
            <a:chExt cx="3220175" cy="2342724"/>
          </a:xfrm>
        </p:grpSpPr>
        <p:grpSp>
          <p:nvGrpSpPr>
            <p:cNvPr id="470" name="Google Shape;470;p44"/>
            <p:cNvGrpSpPr/>
            <p:nvPr/>
          </p:nvGrpSpPr>
          <p:grpSpPr>
            <a:xfrm>
              <a:off x="727650" y="2433875"/>
              <a:ext cx="3220175" cy="2015749"/>
              <a:chOff x="727650" y="1805225"/>
              <a:chExt cx="3220175" cy="2015749"/>
            </a:xfrm>
          </p:grpSpPr>
          <p:pic>
            <p:nvPicPr>
              <p:cNvPr id="471" name="Google Shape;47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72" name="Google Shape;47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3" name="Google Shape;47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4" name="Google Shape;47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75" name="Google Shape;475;p44"/>
          <p:cNvGrpSpPr/>
          <p:nvPr/>
        </p:nvGrpSpPr>
        <p:grpSpPr>
          <a:xfrm>
            <a:off x="4235200" y="2106900"/>
            <a:ext cx="4507750" cy="2337225"/>
            <a:chOff x="4235200" y="2106900"/>
            <a:chExt cx="4507750" cy="2337225"/>
          </a:xfrm>
        </p:grpSpPr>
        <p:grpSp>
          <p:nvGrpSpPr>
            <p:cNvPr id="476" name="Google Shape;476;p44"/>
            <p:cNvGrpSpPr/>
            <p:nvPr/>
          </p:nvGrpSpPr>
          <p:grpSpPr>
            <a:xfrm>
              <a:off x="4235200" y="3045600"/>
              <a:ext cx="4507750" cy="1398525"/>
              <a:chOff x="4425450" y="2859500"/>
              <a:chExt cx="4507750" cy="1398525"/>
            </a:xfrm>
          </p:grpSpPr>
          <p:pic>
            <p:nvPicPr>
              <p:cNvPr id="477" name="Google Shape;47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78" name="Google Shape;47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79" name="Google Shape;479;p44"/>
            <p:cNvGrpSpPr/>
            <p:nvPr/>
          </p:nvGrpSpPr>
          <p:grpSpPr>
            <a:xfrm>
              <a:off x="4659575" y="2439725"/>
              <a:ext cx="3659000" cy="605875"/>
              <a:chOff x="433575" y="1768750"/>
              <a:chExt cx="3659000" cy="605875"/>
            </a:xfrm>
          </p:grpSpPr>
          <p:sp>
            <p:nvSpPr>
              <p:cNvPr id="480" name="Google Shape;48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81" name="Google Shape;48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82" name="Google Shape;48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88" name="Google Shape;48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89" name="Google Shape;489;p45"/>
          <p:cNvGrpSpPr/>
          <p:nvPr/>
        </p:nvGrpSpPr>
        <p:grpSpPr>
          <a:xfrm>
            <a:off x="1717917" y="1630179"/>
            <a:ext cx="5786648" cy="1393975"/>
            <a:chOff x="868499" y="1930770"/>
            <a:chExt cx="6265997" cy="1547830"/>
          </a:xfrm>
        </p:grpSpPr>
        <p:pic>
          <p:nvPicPr>
            <p:cNvPr id="490" name="Google Shape;49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91" name="Google Shape;49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92" name="Google Shape;492;p45"/>
          <p:cNvGrpSpPr/>
          <p:nvPr/>
        </p:nvGrpSpPr>
        <p:grpSpPr>
          <a:xfrm>
            <a:off x="2019425" y="3559919"/>
            <a:ext cx="5105150" cy="1547831"/>
            <a:chOff x="4038850" y="3517069"/>
            <a:chExt cx="5105150" cy="1547831"/>
          </a:xfrm>
        </p:grpSpPr>
        <p:pic>
          <p:nvPicPr>
            <p:cNvPr id="493" name="Google Shape;49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94" name="Google Shape;49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95" name="Google Shape;49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501" name="Google Shape;50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7" name="Google Shape;50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13" name="Google Shape;51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19" name="Google Shape;51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25" name="Google Shape;52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31" name="Google Shape;53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37" name="Google Shape;53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38" name="Google Shape;53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39" name="Google Shape;53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